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8" r:id="rId2"/>
    <p:sldId id="257" r:id="rId3"/>
    <p:sldId id="259" r:id="rId4"/>
    <p:sldId id="260" r:id="rId5"/>
    <p:sldId id="294" r:id="rId6"/>
    <p:sldId id="295" r:id="rId7"/>
    <p:sldId id="296" r:id="rId8"/>
    <p:sldId id="316" r:id="rId9"/>
    <p:sldId id="317" r:id="rId10"/>
    <p:sldId id="318" r:id="rId11"/>
    <p:sldId id="321" r:id="rId12"/>
    <p:sldId id="323" r:id="rId13"/>
    <p:sldId id="297" r:id="rId14"/>
    <p:sldId id="299" r:id="rId15"/>
    <p:sldId id="300" r:id="rId16"/>
    <p:sldId id="301" r:id="rId17"/>
    <p:sldId id="302" r:id="rId18"/>
    <p:sldId id="303" r:id="rId19"/>
    <p:sldId id="320" r:id="rId20"/>
    <p:sldId id="304" r:id="rId21"/>
    <p:sldId id="307" r:id="rId22"/>
    <p:sldId id="305" r:id="rId23"/>
    <p:sldId id="310" r:id="rId24"/>
    <p:sldId id="312" r:id="rId25"/>
    <p:sldId id="313" r:id="rId26"/>
    <p:sldId id="314" r:id="rId27"/>
    <p:sldId id="315" r:id="rId28"/>
    <p:sldId id="293" r:id="rId29"/>
    <p:sldId id="261" r:id="rId30"/>
    <p:sldId id="262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FBFBF"/>
    <a:srgbClr val="E34B61"/>
    <a:srgbClr val="4472C4"/>
    <a:srgbClr val="42C4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9"/>
    <p:restoredTop sz="94698"/>
  </p:normalViewPr>
  <p:slideViewPr>
    <p:cSldViewPr snapToGrid="0">
      <p:cViewPr varScale="1">
        <p:scale>
          <a:sx n="111" d="100"/>
          <a:sy n="111" d="100"/>
        </p:scale>
        <p:origin x="1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E6150-AD80-D742-8276-F544C0672C88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DCD61-4BDB-DA49-B575-FAE0641EA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78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B6126-D4CE-B54D-95C6-0ED38A8A2C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7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EB92-ACDA-3BCE-96C2-4D1FADED0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D3281-25C1-544B-4DB8-55F9E97F8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C6757-2539-AC81-D1F4-C8E44EC1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F18E9-7190-3DF3-EA41-60D1F101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7D18F-75A3-C9CC-156E-80B2ECCF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0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B777F-B179-C407-E859-0AD6FC6A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900D5-170A-62D6-5BB7-46F56B140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90A1D-BB4F-7F6F-2C48-3A27C72A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57FCA-5302-7C64-EE3A-6627CCF9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EEE49-7597-7510-CA23-63809A26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51658-C093-6561-2FDE-7AB29E3AE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1EB4D-F90D-5A49-DB84-B6154C23C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438D-63FD-877A-0715-D5F28E4E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954A6-F5BB-6DE3-DE4F-4ADED9F1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C9538-24E8-166E-FE49-032AC3C0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1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E27C-D0E8-F59C-2794-382FEC63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28DA-0BA2-5BA5-9560-1B052A2B1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C3DF5-0940-3F53-5C93-76504663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FA000-8711-4025-EF07-E60B2A62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84998-CE45-F21E-3F1D-496FE1BD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6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A69E-DE87-A862-4A57-974CDED0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FAF7A-B35F-1B96-099F-7C365EF37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D93B0-3AA6-EB59-58D8-BE6C8C48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D86DF-647A-78C3-22D6-8D6B1C9F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4501D-C270-8B54-89ED-E4665F52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5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C16C-9475-2C2D-9AC5-DEE07C83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C54A8-84D4-5190-48C1-8FFD4A500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A0446-F89D-C086-B8F9-B2A140554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DD186-BE3B-0D6F-D7CF-66D17C9D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84986-327B-B64F-17DF-A0B4B9C5F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84217-B7C0-1956-5E9F-D4962ACB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1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024C-4163-9437-05B2-84534485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C9815-C772-F426-CDB7-C11F005AC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9A05-4B62-0EBC-C766-7FEEC4D59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D5C12-8924-2924-AEFB-FB03C00BD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6AB53-1450-6FC4-BCC2-84531E64A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FF67C-8854-A516-9724-A1C75B1DD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2D8E33-50FB-4E50-5D30-FB382A40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D70C88-4780-5A43-8BDD-5563969E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84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CF02-4730-C9B1-8A1C-B351069A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74F04-D59B-569F-359E-E31A2359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1DED1-3367-E068-2EA2-32DC57FE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9555E-3CB4-B3B0-F8C0-4103691A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4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94B4D1-2CE5-DD64-AF43-FABDAB7C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475DE-CBE6-1066-ED3A-AFACB37BF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8C751-0A5E-AF74-3522-415D2EA5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9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30C1-2F13-8119-B0FD-E9104469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36A7-263A-E69A-AE88-B1F66D286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42D29-0603-D964-C7AA-201E892B4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63A5D-EC6C-D864-0E80-7DD45840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3CC5F-8E66-E600-164E-77D329829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2270B-4EBC-5AEA-87E0-45A6D01F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7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91AD-A9AF-8EC0-DB2F-F0780CDC3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25D73B-7B81-4A22-5395-04B8BE637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6C2EA-21AE-CCE6-61F8-D6690B3C9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B71E6-EB33-25F2-89C4-726467852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7F0B5-F5CA-BF37-1162-D7D19868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30777-4A57-2AD9-B572-5253CA74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5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FCB941-797B-1B80-1C0D-7439A0839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79A61-D479-AA46-37C9-2842274E1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420FE-3B8E-4415-9FAF-B4F7090E8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29B5F-5D0D-3648-9BCF-EA3E636EA9AB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9E3A5-CAD7-33F6-5200-F2D4ED4D0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F433B-6607-904F-AEE1-FE64A09D8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9AEC9-95A9-5149-9D4C-2DB5EE0F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9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qy2288@columbia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arth-env-data-science.github.io/intro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68E0A-2C84-C4BA-877C-8928F6175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5F18-C011-2685-2790-4AEE50511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14"/>
            <a:ext cx="9144000" cy="1422371"/>
          </a:xfrm>
        </p:spPr>
        <p:txBody>
          <a:bodyPr>
            <a:normAutofit fontScale="90000"/>
          </a:bodyPr>
          <a:lstStyle/>
          <a:p>
            <a:r>
              <a:rPr lang="en-US" dirty="0"/>
              <a:t>LEAP 2025 Bootcamp</a:t>
            </a:r>
            <a:br>
              <a:rPr lang="en-US" dirty="0"/>
            </a:br>
            <a:r>
              <a:rPr lang="en-US" dirty="0"/>
              <a:t>Day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DA5EA-E76F-475A-C1A3-F089172AE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8999"/>
            <a:ext cx="9144000" cy="1483743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Instructor: Qingyuan Yang </a:t>
            </a:r>
          </a:p>
          <a:p>
            <a:r>
              <a:rPr lang="en-US" dirty="0"/>
              <a:t>(Associate Research Scientist)</a:t>
            </a:r>
          </a:p>
          <a:p>
            <a:r>
              <a:rPr lang="en-US" dirty="0"/>
              <a:t>Contact: </a:t>
            </a:r>
            <a:r>
              <a:rPr lang="en-US" dirty="0">
                <a:hlinkClick r:id="rId2"/>
              </a:rPr>
              <a:t>qy2288@columbia.edu</a:t>
            </a:r>
            <a:endParaRPr lang="en-US" dirty="0"/>
          </a:p>
        </p:txBody>
      </p:sp>
      <p:pic>
        <p:nvPicPr>
          <p:cNvPr id="4" name="Google Shape;61;p13">
            <a:extLst>
              <a:ext uri="{FF2B5EF4-FFF2-40B4-BE49-F238E27FC236}">
                <a16:creationId xmlns:a16="http://schemas.microsoft.com/office/drawing/2014/main" id="{B27EA729-A524-9CA0-2D0C-147184FD6B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5637"/>
            <a:ext cx="4710000" cy="1122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5565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24ABA-FE20-184B-561E-DF93EB3A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indexing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8FAE8-4952-7D68-C1B2-DA25ADE94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98" y="1416280"/>
            <a:ext cx="4601766" cy="33524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B1F38-4BB7-8605-B9EC-CF2FC1F98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79" y="0"/>
            <a:ext cx="4198556" cy="4277034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535B6CF-B93D-909A-AB3F-433BF760E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07" y="4427207"/>
            <a:ext cx="339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0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21D32-11F0-DF7B-D4FC-6B2121B3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A4902C-C861-0C21-A724-E2B8F383D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972"/>
            <a:ext cx="10410747" cy="45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57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96C2-2E18-50C7-1877-97DD1089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0D627DD-4C03-A899-483B-C8C671430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213" y="1658858"/>
            <a:ext cx="6749337" cy="389902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9427D8-69B6-B8A2-5E28-19BE6A2C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498" y="1658858"/>
            <a:ext cx="3948302" cy="37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AE82-4A89-654E-BFC5-521F6740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is similar to Pandas but for multi-dimensional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49284C-85DD-DB65-4655-9F7CC31A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226" y="1962509"/>
            <a:ext cx="8049404" cy="29329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6D24C-A37F-474A-D6C0-FD76EAC46733}"/>
              </a:ext>
            </a:extLst>
          </p:cNvPr>
          <p:cNvSpPr txBox="1"/>
          <p:nvPr/>
        </p:nvSpPr>
        <p:spPr>
          <a:xfrm>
            <a:off x="1433423" y="5167311"/>
            <a:ext cx="8972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way to organize the data, which makes lots of computation (analysis) very easy and efficient</a:t>
            </a:r>
          </a:p>
        </p:txBody>
      </p:sp>
    </p:spTree>
    <p:extLst>
      <p:ext uri="{BB962C8B-B14F-4D97-AF65-F5344CB8AC3E}">
        <p14:creationId xmlns:p14="http://schemas.microsoft.com/office/powerpoint/2010/main" val="91612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9B9F-1B1D-6D88-7D84-2AB905BA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Xarray</a:t>
            </a:r>
            <a:r>
              <a:rPr lang="en-US" dirty="0"/>
              <a:t> data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F8324-D910-121C-8E9D-1312716512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way to organize the data, which makes lots of computation (analysis) very easy and efficient</a:t>
            </a:r>
          </a:p>
          <a:p>
            <a:r>
              <a:rPr lang="en-US" sz="2000" dirty="0"/>
              <a:t>Two types: </a:t>
            </a:r>
            <a:r>
              <a:rPr lang="en-US" sz="2000" dirty="0" err="1"/>
              <a:t>DataArray</a:t>
            </a:r>
            <a:r>
              <a:rPr lang="en-US" sz="2000" dirty="0"/>
              <a:t> and </a:t>
            </a:r>
            <a:r>
              <a:rPr lang="en-US" sz="2000" dirty="0" err="1"/>
              <a:t>DataSet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6368C-38C2-F045-C9F3-A1F6D82CF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90977"/>
            <a:ext cx="5287992" cy="20550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87A256-9630-1441-46CC-2F4DB2B2397C}"/>
              </a:ext>
            </a:extLst>
          </p:cNvPr>
          <p:cNvCxnSpPr/>
          <p:nvPr/>
        </p:nvCxnSpPr>
        <p:spPr>
          <a:xfrm>
            <a:off x="2820838" y="2600196"/>
            <a:ext cx="146649" cy="60883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BBD8161-3EF2-F36A-8F1A-58E50F4F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069" y="3942883"/>
            <a:ext cx="3975100" cy="3683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CDFF2E-1727-A743-7AA5-8CD16F5A229B}"/>
              </a:ext>
            </a:extLst>
          </p:cNvPr>
          <p:cNvCxnSpPr>
            <a:cxnSpLocks/>
          </p:cNvCxnSpPr>
          <p:nvPr/>
        </p:nvCxnSpPr>
        <p:spPr>
          <a:xfrm>
            <a:off x="4209691" y="2518245"/>
            <a:ext cx="3640347" cy="131188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40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ED8F-4777-A399-8932-4CFB57B0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68" y="365141"/>
            <a:ext cx="10515600" cy="535531"/>
          </a:xfrm>
        </p:spPr>
        <p:txBody>
          <a:bodyPr>
            <a:normAutofit/>
          </a:bodyPr>
          <a:lstStyle/>
          <a:p>
            <a:r>
              <a:rPr lang="en-US" sz="2800" dirty="0" err="1"/>
              <a:t>DataArray</a:t>
            </a:r>
            <a:endParaRPr lang="en-US" sz="28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D88CA9E-35E8-2245-D565-B69F2CBFC1EB}"/>
              </a:ext>
            </a:extLst>
          </p:cNvPr>
          <p:cNvSpPr txBox="1">
            <a:spLocks/>
          </p:cNvSpPr>
          <p:nvPr/>
        </p:nvSpPr>
        <p:spPr>
          <a:xfrm>
            <a:off x="4404375" y="562046"/>
            <a:ext cx="4303144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What is needed to turn the table to a </a:t>
            </a:r>
            <a:r>
              <a:rPr lang="en-US" sz="1600" dirty="0" err="1"/>
              <a:t>xarray</a:t>
            </a:r>
            <a:r>
              <a:rPr lang="en-US" sz="1600" dirty="0"/>
              <a:t> </a:t>
            </a:r>
            <a:r>
              <a:rPr lang="en-US" sz="1600" dirty="0" err="1"/>
              <a:t>DataArray</a:t>
            </a:r>
            <a:r>
              <a:rPr lang="en-US" sz="1600" dirty="0"/>
              <a:t>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013DC0-4338-3C93-3C2A-96FF9D6B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1" y="1097577"/>
            <a:ext cx="3513504" cy="32692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E88E42-6B91-9FDF-4F96-E44317D43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354" y="1097577"/>
            <a:ext cx="4994387" cy="30229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D26071-90B0-E903-C54A-77A501DA2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25" y="4242803"/>
            <a:ext cx="4776243" cy="14380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4BAD4C-63C6-500B-3486-2AA68802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87" y="4043226"/>
            <a:ext cx="4198241" cy="23373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B39F04-5F03-5839-86B1-6A89F6A41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652" y="6262086"/>
            <a:ext cx="3858044" cy="414759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7CB3A4-6CA8-46F7-BCB7-AFDA62A128C5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692770" y="5803119"/>
            <a:ext cx="757882" cy="66634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9CCD4-4053-B6C1-55EE-7E3366C580CF}"/>
              </a:ext>
            </a:extLst>
          </p:cNvPr>
          <p:cNvSpPr/>
          <p:nvPr/>
        </p:nvSpPr>
        <p:spPr>
          <a:xfrm>
            <a:off x="7452911" y="1097577"/>
            <a:ext cx="286438" cy="196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404317-9672-DE06-9EFC-8012AA506DF3}"/>
              </a:ext>
            </a:extLst>
          </p:cNvPr>
          <p:cNvCxnSpPr/>
          <p:nvPr/>
        </p:nvCxnSpPr>
        <p:spPr>
          <a:xfrm flipV="1">
            <a:off x="3833870" y="1344058"/>
            <a:ext cx="3619041" cy="1255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C8CBA45-A934-1662-4203-BEE5F62C7928}"/>
              </a:ext>
            </a:extLst>
          </p:cNvPr>
          <p:cNvSpPr/>
          <p:nvPr/>
        </p:nvSpPr>
        <p:spPr>
          <a:xfrm>
            <a:off x="2467778" y="1344057"/>
            <a:ext cx="1366091" cy="2660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0E85B15B-2C93-7609-1918-51A71C8F2132}"/>
              </a:ext>
            </a:extLst>
          </p:cNvPr>
          <p:cNvSpPr txBox="1">
            <a:spLocks/>
          </p:cNvSpPr>
          <p:nvPr/>
        </p:nvSpPr>
        <p:spPr>
          <a:xfrm rot="20417919">
            <a:off x="3975888" y="2284692"/>
            <a:ext cx="2151572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Reshaped to (500, 500)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B159CA-73DA-4C86-BC1D-D30224E78565}"/>
              </a:ext>
            </a:extLst>
          </p:cNvPr>
          <p:cNvSpPr/>
          <p:nvPr/>
        </p:nvSpPr>
        <p:spPr>
          <a:xfrm>
            <a:off x="2591851" y="1393672"/>
            <a:ext cx="1242018" cy="119818"/>
          </a:xfrm>
          <a:prstGeom prst="rect">
            <a:avLst/>
          </a:prstGeom>
          <a:solidFill>
            <a:schemeClr val="bg1">
              <a:lumMod val="75000"/>
              <a:alpha val="6117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FA5E27-951A-7AB7-2EBF-384CE8E9AB2E}"/>
              </a:ext>
            </a:extLst>
          </p:cNvPr>
          <p:cNvSpPr/>
          <p:nvPr/>
        </p:nvSpPr>
        <p:spPr>
          <a:xfrm>
            <a:off x="6975121" y="2108462"/>
            <a:ext cx="1127343" cy="160423"/>
          </a:xfrm>
          <a:prstGeom prst="rect">
            <a:avLst/>
          </a:prstGeom>
          <a:solidFill>
            <a:schemeClr val="bg1">
              <a:lumMod val="75000"/>
              <a:alpha val="6117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0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8B683E-EB16-F9A9-9EE8-85A7B9711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12" y="439852"/>
            <a:ext cx="8324008" cy="298245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0AC86-0366-3E4F-DC0F-258E4DCC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84" y="3560536"/>
            <a:ext cx="6473475" cy="31596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9376BB-FE52-B8A4-0DE2-4B1409623A96}"/>
              </a:ext>
            </a:extLst>
          </p:cNvPr>
          <p:cNvSpPr/>
          <p:nvPr/>
        </p:nvSpPr>
        <p:spPr>
          <a:xfrm>
            <a:off x="244312" y="615638"/>
            <a:ext cx="5157247" cy="207390"/>
          </a:xfrm>
          <a:prstGeom prst="rect">
            <a:avLst/>
          </a:prstGeom>
          <a:solidFill>
            <a:srgbClr val="E34B61">
              <a:alpha val="4196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7E399E-29D5-AAEE-50D1-1AA85BA8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12" y="4538971"/>
            <a:ext cx="5456272" cy="1202802"/>
          </a:xfrm>
        </p:spPr>
        <p:txBody>
          <a:bodyPr>
            <a:normAutofit/>
          </a:bodyPr>
          <a:lstStyle/>
          <a:p>
            <a:r>
              <a:rPr lang="en-US" sz="2400" dirty="0" err="1"/>
              <a:t>DataArray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DataArray</a:t>
            </a:r>
            <a:r>
              <a:rPr lang="en-US" sz="2400" dirty="0">
                <a:sym typeface="Wingdings" pitchFamily="2" charset="2"/>
              </a:rPr>
              <a:t> with new dimension?</a:t>
            </a:r>
            <a:br>
              <a:rPr lang="en-US" sz="2400" dirty="0"/>
            </a:br>
            <a:r>
              <a:rPr lang="en-US" sz="2400" dirty="0" err="1"/>
              <a:t>DataArray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DataSet</a:t>
            </a:r>
            <a:r>
              <a:rPr lang="en-US" sz="2400" dirty="0">
                <a:sym typeface="Wingdings" pitchFamily="2" charset="2"/>
              </a:rPr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868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191B-FE63-AB3D-0BBC-B2135F15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195" y="299222"/>
            <a:ext cx="5743832" cy="565751"/>
          </a:xfrm>
        </p:spPr>
        <p:txBody>
          <a:bodyPr>
            <a:normAutofit/>
          </a:bodyPr>
          <a:lstStyle/>
          <a:p>
            <a:r>
              <a:rPr lang="en-US" sz="3200" dirty="0"/>
              <a:t>Let’s create two more </a:t>
            </a:r>
            <a:r>
              <a:rPr lang="en-US" sz="3200" dirty="0" err="1"/>
              <a:t>DataArrays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1ACAAD-8366-2B7D-985E-4E74EF318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973" y="350483"/>
            <a:ext cx="4356916" cy="615703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4F1E01-73B5-BA89-E035-59F0ACE2396C}"/>
              </a:ext>
            </a:extLst>
          </p:cNvPr>
          <p:cNvSpPr txBox="1"/>
          <p:nvPr/>
        </p:nvSpPr>
        <p:spPr>
          <a:xfrm>
            <a:off x="5788111" y="14116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DataArray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dirty="0" err="1">
                <a:sym typeface="Wingdings" pitchFamily="2" charset="2"/>
              </a:rPr>
              <a:t>DataArray</a:t>
            </a:r>
            <a:r>
              <a:rPr lang="en-US" sz="1800" dirty="0">
                <a:sym typeface="Wingdings" pitchFamily="2" charset="2"/>
              </a:rPr>
              <a:t> with new dimension?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0CC17F-FEEA-8394-0588-0DF9B66A3BA9}"/>
              </a:ext>
            </a:extLst>
          </p:cNvPr>
          <p:cNvGrpSpPr/>
          <p:nvPr/>
        </p:nvGrpSpPr>
        <p:grpSpPr>
          <a:xfrm>
            <a:off x="5109450" y="2203704"/>
            <a:ext cx="7332531" cy="3242672"/>
            <a:chOff x="5788111" y="2594748"/>
            <a:chExt cx="5613124" cy="24822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803941-196C-1DAC-57BF-B177BD02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8111" y="2594748"/>
              <a:ext cx="5613124" cy="248229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6C2ED3-4B1E-1F55-CCD2-2166DC3BE71C}"/>
                </a:ext>
              </a:extLst>
            </p:cNvPr>
            <p:cNvSpPr/>
            <p:nvPr/>
          </p:nvSpPr>
          <p:spPr>
            <a:xfrm>
              <a:off x="6881025" y="3216846"/>
              <a:ext cx="427597" cy="212153"/>
            </a:xfrm>
            <a:prstGeom prst="rect">
              <a:avLst/>
            </a:prstGeom>
            <a:solidFill>
              <a:srgbClr val="FF0000">
                <a:alpha val="4588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07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5BC221-1644-53FE-C945-93BC97B0B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06" y="512064"/>
            <a:ext cx="5749963" cy="390233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0A55D-4E54-0E9A-985A-22F45FF2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05" y="3153679"/>
            <a:ext cx="7218532" cy="31922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34306E-9ADB-1819-4CDC-79F770FEFDD8}"/>
              </a:ext>
            </a:extLst>
          </p:cNvPr>
          <p:cNvSpPr/>
          <p:nvPr/>
        </p:nvSpPr>
        <p:spPr>
          <a:xfrm>
            <a:off x="558910" y="3519282"/>
            <a:ext cx="1580785" cy="805829"/>
          </a:xfrm>
          <a:prstGeom prst="rect">
            <a:avLst/>
          </a:prstGeom>
          <a:solidFill>
            <a:srgbClr val="FF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478A5-2375-E811-6B98-97986F97C9DB}"/>
              </a:ext>
            </a:extLst>
          </p:cNvPr>
          <p:cNvSpPr/>
          <p:nvPr/>
        </p:nvSpPr>
        <p:spPr>
          <a:xfrm>
            <a:off x="1625711" y="2185416"/>
            <a:ext cx="1071770" cy="265176"/>
          </a:xfrm>
          <a:prstGeom prst="rect">
            <a:avLst/>
          </a:prstGeom>
          <a:solidFill>
            <a:srgbClr val="FF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0ABEFE-F4CE-407C-58DF-CD1E74762F7A}"/>
              </a:ext>
            </a:extLst>
          </p:cNvPr>
          <p:cNvSpPr/>
          <p:nvPr/>
        </p:nvSpPr>
        <p:spPr>
          <a:xfrm>
            <a:off x="5024230" y="3940484"/>
            <a:ext cx="3123074" cy="265176"/>
          </a:xfrm>
          <a:prstGeom prst="rect">
            <a:avLst/>
          </a:prstGeom>
          <a:solidFill>
            <a:srgbClr val="FF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53BA34-9531-64CC-6284-DD6F43A1B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3" y="1185192"/>
            <a:ext cx="3975100" cy="368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33B30-AAC4-0BDF-82EA-DC76E24BE7E2}"/>
              </a:ext>
            </a:extLst>
          </p:cNvPr>
          <p:cNvSpPr txBox="1"/>
          <p:nvPr/>
        </p:nvSpPr>
        <p:spPr>
          <a:xfrm>
            <a:off x="6830527" y="4565142"/>
            <a:ext cx="3319313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Previous (add new dimension)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8B761-1F93-6D84-6726-619D92B885DE}"/>
              </a:ext>
            </a:extLst>
          </p:cNvPr>
          <p:cNvSpPr txBox="1"/>
          <p:nvPr/>
        </p:nvSpPr>
        <p:spPr>
          <a:xfrm>
            <a:off x="1625711" y="1369342"/>
            <a:ext cx="3319313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Put several </a:t>
            </a:r>
            <a:r>
              <a:rPr lang="en-US" sz="1800" dirty="0" err="1"/>
              <a:t>DataArray</a:t>
            </a:r>
            <a:r>
              <a:rPr lang="en-US" sz="1800" dirty="0"/>
              <a:t> to a </a:t>
            </a:r>
            <a:r>
              <a:rPr lang="en-US" sz="1800" dirty="0" err="1"/>
              <a:t>DataSet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D16BBA-9C32-3500-0595-E09EE108133B}"/>
              </a:ext>
            </a:extLst>
          </p:cNvPr>
          <p:cNvSpPr/>
          <p:nvPr/>
        </p:nvSpPr>
        <p:spPr>
          <a:xfrm>
            <a:off x="558909" y="4091200"/>
            <a:ext cx="1580785" cy="233912"/>
          </a:xfrm>
          <a:prstGeom prst="rect">
            <a:avLst/>
          </a:prstGeom>
          <a:solidFill>
            <a:srgbClr val="FFFF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2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062C4D-C339-88C7-537A-7AFA2BA2B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990" y="938273"/>
            <a:ext cx="4762500" cy="51435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8A559-B0C9-917B-C6FB-7ECB0B5DC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5245" y="802822"/>
            <a:ext cx="4601766" cy="3352489"/>
          </a:xfrm>
        </p:spPr>
      </p:pic>
    </p:spTree>
    <p:extLst>
      <p:ext uri="{BB962C8B-B14F-4D97-AF65-F5344CB8AC3E}">
        <p14:creationId xmlns:p14="http://schemas.microsoft.com/office/powerpoint/2010/main" val="109969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1E75-3B42-B5FF-8014-A1206D22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4CB8D-B289-4E0E-D1F8-4A94A5C03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Climate data &amp; LEAP-</a:t>
            </a:r>
            <a:r>
              <a:rPr lang="en-US" dirty="0" err="1"/>
              <a:t>Pangeo</a:t>
            </a:r>
            <a:endParaRPr lang="en-US" dirty="0"/>
          </a:p>
          <a:p>
            <a:r>
              <a:rPr lang="en-US" dirty="0"/>
              <a:t>Basic </a:t>
            </a:r>
            <a:r>
              <a:rPr lang="en-US" dirty="0" err="1"/>
              <a:t>xarray</a:t>
            </a:r>
            <a:r>
              <a:rPr lang="en-US" dirty="0"/>
              <a:t> </a:t>
            </a:r>
          </a:p>
          <a:p>
            <a:r>
              <a:rPr lang="en-US" dirty="0"/>
              <a:t>Advanced </a:t>
            </a:r>
            <a:r>
              <a:rPr lang="en-US" dirty="0" err="1"/>
              <a:t>xarray</a:t>
            </a:r>
            <a:endParaRPr lang="en-US" dirty="0"/>
          </a:p>
          <a:p>
            <a:r>
              <a:rPr lang="en-US" dirty="0"/>
              <a:t>Climate Data in the cloud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Lecture materials and assignments reference: </a:t>
            </a:r>
            <a:r>
              <a:rPr lang="en-US" sz="18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https://earth-env-data-science.github.io/intro.html</a:t>
            </a:r>
            <a:r>
              <a:rPr lang="en-US" sz="1800" dirty="0">
                <a:solidFill>
                  <a:srgbClr val="FF0000"/>
                </a:solidFill>
              </a:rPr>
              <a:t> (Ryan </a:t>
            </a:r>
            <a:r>
              <a:rPr lang="en-US" sz="1800" dirty="0" err="1">
                <a:solidFill>
                  <a:srgbClr val="FF0000"/>
                </a:solidFill>
              </a:rPr>
              <a:t>Abernathey</a:t>
            </a:r>
            <a:r>
              <a:rPr lang="en-US" sz="1800" dirty="0">
                <a:solidFill>
                  <a:srgbClr val="FF0000"/>
                </a:solidFill>
              </a:rPr>
              <a:t>, with significant contributions from Kerry Key, Tim Crone, and Julius </a:t>
            </a:r>
            <a:r>
              <a:rPr lang="en-US" sz="1800" dirty="0" err="1">
                <a:solidFill>
                  <a:srgbClr val="FF0000"/>
                </a:solidFill>
              </a:rPr>
              <a:t>Busecke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AFA1B2D-29DF-1C61-5E97-D951209C2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46" y="2974548"/>
            <a:ext cx="2434827" cy="98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28002-9AEA-FF02-C4C5-E310F1F40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46" y="4091532"/>
            <a:ext cx="2081842" cy="93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E22D5-7AD8-0D1B-276A-AF440AFEE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28937"/>
            <a:ext cx="5287992" cy="2055029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8C031B8-376A-FC41-EEB7-014ADFC6B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270" y="3429000"/>
            <a:ext cx="3449129" cy="12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62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3365-2FA8-8379-7FCA-238F90C9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90232" cy="82359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Access the “pure” data from </a:t>
            </a:r>
            <a:r>
              <a:rPr lang="en-US" sz="2800" dirty="0" err="1"/>
              <a:t>DataArray</a:t>
            </a:r>
            <a:r>
              <a:rPr lang="en-US" sz="2800" dirty="0"/>
              <a:t> and </a:t>
            </a:r>
            <a:r>
              <a:rPr lang="en-US" sz="2800" dirty="0" err="1"/>
              <a:t>DataSet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6049C1-75E9-27AC-09BD-27670ED88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740" y="1188720"/>
            <a:ext cx="5001508" cy="53451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DDED5-ABE7-8D87-0FB9-4E0E48A25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280160"/>
            <a:ext cx="6297972" cy="2457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8F495-0F9E-3B5B-AC65-1F1E1A88A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008" y="4054612"/>
            <a:ext cx="6310376" cy="23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51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AE07D-6057-5200-8500-39D644DCD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57E839-604B-455C-2479-752297751891}"/>
              </a:ext>
            </a:extLst>
          </p:cNvPr>
          <p:cNvSpPr/>
          <p:nvPr/>
        </p:nvSpPr>
        <p:spPr>
          <a:xfrm>
            <a:off x="329183" y="2223782"/>
            <a:ext cx="5477256" cy="2331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D0DE88-20ED-9E23-60D0-2BC6B6C86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5" y="2480281"/>
            <a:ext cx="4749502" cy="8150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FE249D-80BA-2E26-13DE-A6D5FD20F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858" y="225807"/>
            <a:ext cx="4386071" cy="6406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A64B93-5E74-4706-5584-EF9D708C5A96}"/>
              </a:ext>
            </a:extLst>
          </p:cNvPr>
          <p:cNvSpPr txBox="1"/>
          <p:nvPr/>
        </p:nvSpPr>
        <p:spPr>
          <a:xfrm>
            <a:off x="329183" y="3327189"/>
            <a:ext cx="6138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sel</a:t>
            </a:r>
            <a:r>
              <a:rPr lang="en-US" dirty="0"/>
              <a:t>: select the </a:t>
            </a:r>
            <a:r>
              <a:rPr lang="en-US" dirty="0" err="1"/>
              <a:t>BootCammp</a:t>
            </a:r>
            <a:r>
              <a:rPr lang="en-US" dirty="0"/>
              <a:t> column with its value = Day0</a:t>
            </a:r>
          </a:p>
          <a:p>
            <a:r>
              <a:rPr lang="en-US" dirty="0" err="1"/>
              <a:t>isel</a:t>
            </a:r>
            <a:r>
              <a:rPr lang="en-US" dirty="0"/>
              <a:t>: select the </a:t>
            </a:r>
            <a:r>
              <a:rPr lang="en-US" dirty="0" err="1"/>
              <a:t>BootCammp</a:t>
            </a:r>
            <a:r>
              <a:rPr lang="en-US" dirty="0"/>
              <a:t> column with its row number =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E8381B-1D21-BC14-DB6B-CF1C88DE4435}"/>
              </a:ext>
            </a:extLst>
          </p:cNvPr>
          <p:cNvSpPr/>
          <p:nvPr/>
        </p:nvSpPr>
        <p:spPr>
          <a:xfrm flipV="1">
            <a:off x="7395574" y="235966"/>
            <a:ext cx="356506" cy="261873"/>
          </a:xfrm>
          <a:prstGeom prst="rect">
            <a:avLst/>
          </a:prstGeom>
          <a:solidFill>
            <a:srgbClr val="FF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6F0689-A743-22EB-F2FC-0F9A6D20FBEC}"/>
              </a:ext>
            </a:extLst>
          </p:cNvPr>
          <p:cNvSpPr/>
          <p:nvPr/>
        </p:nvSpPr>
        <p:spPr>
          <a:xfrm flipV="1">
            <a:off x="7395574" y="3511600"/>
            <a:ext cx="265066" cy="261873"/>
          </a:xfrm>
          <a:prstGeom prst="rect">
            <a:avLst/>
          </a:prstGeom>
          <a:solidFill>
            <a:srgbClr val="FF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2C2CAF-F999-7444-4B8F-776F2C0E0F82}"/>
              </a:ext>
            </a:extLst>
          </p:cNvPr>
          <p:cNvSpPr txBox="1"/>
          <p:nvPr/>
        </p:nvSpPr>
        <p:spPr>
          <a:xfrm>
            <a:off x="329182" y="4165670"/>
            <a:ext cx="6138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Analogy not so accurate as we work with multi-dimensions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681D4-0B86-867F-779A-DA49778C4298}"/>
              </a:ext>
            </a:extLst>
          </p:cNvPr>
          <p:cNvSpPr txBox="1"/>
          <p:nvPr/>
        </p:nvSpPr>
        <p:spPr>
          <a:xfrm>
            <a:off x="329182" y="497839"/>
            <a:ext cx="6138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selection</a:t>
            </a:r>
          </a:p>
        </p:txBody>
      </p:sp>
    </p:spTree>
    <p:extLst>
      <p:ext uri="{BB962C8B-B14F-4D97-AF65-F5344CB8AC3E}">
        <p14:creationId xmlns:p14="http://schemas.microsoft.com/office/powerpoint/2010/main" val="256450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D10B0-C509-7A54-2DE1-CD6B401F8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39" y="183915"/>
            <a:ext cx="5386400" cy="58062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6937F-1063-89E5-CBF9-C3FF9A97F996}"/>
              </a:ext>
            </a:extLst>
          </p:cNvPr>
          <p:cNvSpPr/>
          <p:nvPr/>
        </p:nvSpPr>
        <p:spPr>
          <a:xfrm flipV="1">
            <a:off x="558910" y="867873"/>
            <a:ext cx="5247529" cy="813547"/>
          </a:xfrm>
          <a:prstGeom prst="rect">
            <a:avLst/>
          </a:prstGeom>
          <a:solidFill>
            <a:schemeClr val="bg1">
              <a:lumMod val="7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A0908-B93E-6D49-5D63-115C95C1AE8B}"/>
              </a:ext>
            </a:extLst>
          </p:cNvPr>
          <p:cNvSpPr/>
          <p:nvPr/>
        </p:nvSpPr>
        <p:spPr>
          <a:xfrm flipV="1">
            <a:off x="1793350" y="4965202"/>
            <a:ext cx="3723978" cy="412380"/>
          </a:xfrm>
          <a:prstGeom prst="rect">
            <a:avLst/>
          </a:prstGeom>
          <a:solidFill>
            <a:srgbClr val="FFFF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FA960D-6880-CCF8-6E5B-C18BCD8AF4DA}"/>
              </a:ext>
            </a:extLst>
          </p:cNvPr>
          <p:cNvSpPr/>
          <p:nvPr/>
        </p:nvSpPr>
        <p:spPr>
          <a:xfrm>
            <a:off x="246887" y="3603988"/>
            <a:ext cx="5477256" cy="2331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5CE8BE-ED81-B51D-304D-F651DE4C4375}"/>
              </a:ext>
            </a:extLst>
          </p:cNvPr>
          <p:cNvSpPr/>
          <p:nvPr/>
        </p:nvSpPr>
        <p:spPr>
          <a:xfrm flipV="1">
            <a:off x="558911" y="2350828"/>
            <a:ext cx="3263150" cy="484467"/>
          </a:xfrm>
          <a:prstGeom prst="rect">
            <a:avLst/>
          </a:prstGeom>
          <a:solidFill>
            <a:schemeClr val="bg1">
              <a:lumMod val="7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4C943D-3DF2-3A85-1778-43B3C00E1997}"/>
              </a:ext>
            </a:extLst>
          </p:cNvPr>
          <p:cNvSpPr/>
          <p:nvPr/>
        </p:nvSpPr>
        <p:spPr>
          <a:xfrm flipV="1">
            <a:off x="558911" y="3186766"/>
            <a:ext cx="1513290" cy="242234"/>
          </a:xfrm>
          <a:prstGeom prst="rect">
            <a:avLst/>
          </a:prstGeom>
          <a:solidFill>
            <a:srgbClr val="FFFF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784029B-78E9-3515-50A3-6012DE981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6742"/>
            <a:ext cx="5838096" cy="43245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673A43-9ABF-638E-C58C-9644062CD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2" y="3704518"/>
            <a:ext cx="4599920" cy="29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26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24A3-A9AA-ACB7-74E0-981366B5C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4BE97-C5FD-1C07-B7D5-FCD3B04F7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39" y="183915"/>
            <a:ext cx="5386400" cy="58062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977421-2BCA-16DF-8688-1DF7722781BB}"/>
              </a:ext>
            </a:extLst>
          </p:cNvPr>
          <p:cNvSpPr/>
          <p:nvPr/>
        </p:nvSpPr>
        <p:spPr>
          <a:xfrm flipV="1">
            <a:off x="558910" y="867873"/>
            <a:ext cx="5247529" cy="813547"/>
          </a:xfrm>
          <a:prstGeom prst="rect">
            <a:avLst/>
          </a:prstGeom>
          <a:solidFill>
            <a:schemeClr val="bg1">
              <a:lumMod val="7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34E71-B410-89A0-3C35-9F7BBE2A262C}"/>
              </a:ext>
            </a:extLst>
          </p:cNvPr>
          <p:cNvSpPr/>
          <p:nvPr/>
        </p:nvSpPr>
        <p:spPr>
          <a:xfrm flipV="1">
            <a:off x="1793350" y="4965202"/>
            <a:ext cx="3723978" cy="412380"/>
          </a:xfrm>
          <a:prstGeom prst="rect">
            <a:avLst/>
          </a:prstGeom>
          <a:solidFill>
            <a:srgbClr val="FFFF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9D2D6-FAD2-6861-EE48-6E1C88CA7669}"/>
              </a:ext>
            </a:extLst>
          </p:cNvPr>
          <p:cNvSpPr/>
          <p:nvPr/>
        </p:nvSpPr>
        <p:spPr>
          <a:xfrm>
            <a:off x="246887" y="3603988"/>
            <a:ext cx="5477256" cy="2331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9FE1D9-B768-8BB0-AF1E-F6A6152F992D}"/>
              </a:ext>
            </a:extLst>
          </p:cNvPr>
          <p:cNvSpPr/>
          <p:nvPr/>
        </p:nvSpPr>
        <p:spPr>
          <a:xfrm flipV="1">
            <a:off x="558911" y="2350828"/>
            <a:ext cx="3263150" cy="484467"/>
          </a:xfrm>
          <a:prstGeom prst="rect">
            <a:avLst/>
          </a:prstGeom>
          <a:solidFill>
            <a:schemeClr val="bg1">
              <a:lumMod val="7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48778-9E42-D432-BE8A-2D310535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310" y="1689519"/>
            <a:ext cx="6113412" cy="2994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51FF2B-99F6-7B1D-996E-2038DE00B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10" y="3716821"/>
            <a:ext cx="4415981" cy="2769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E5FED9-6E58-5856-EDEC-DFC84D62FDEF}"/>
              </a:ext>
            </a:extLst>
          </p:cNvPr>
          <p:cNvSpPr txBox="1"/>
          <p:nvPr/>
        </p:nvSpPr>
        <p:spPr>
          <a:xfrm>
            <a:off x="7516368" y="628315"/>
            <a:ext cx="115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Mask!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7F414D-1CBE-3166-B26B-3CFC83362614}"/>
              </a:ext>
            </a:extLst>
          </p:cNvPr>
          <p:cNvSpPr/>
          <p:nvPr/>
        </p:nvSpPr>
        <p:spPr>
          <a:xfrm flipV="1">
            <a:off x="558911" y="3186766"/>
            <a:ext cx="1513290" cy="242234"/>
          </a:xfrm>
          <a:prstGeom prst="rect">
            <a:avLst/>
          </a:prstGeom>
          <a:solidFill>
            <a:srgbClr val="FFFF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26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A878-666C-E850-2351-5A3B7D02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40FBD-EB27-5246-A889-3458D926C6D1}"/>
              </a:ext>
            </a:extLst>
          </p:cNvPr>
          <p:cNvSpPr txBox="1"/>
          <p:nvPr/>
        </p:nvSpPr>
        <p:spPr>
          <a:xfrm>
            <a:off x="4241203" y="6133402"/>
            <a:ext cx="3991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numpy.org</a:t>
            </a:r>
            <a:r>
              <a:rPr lang="en-US" sz="1200" dirty="0"/>
              <a:t>/doc/stable/user/</a:t>
            </a:r>
            <a:r>
              <a:rPr lang="en-US" sz="1200" dirty="0" err="1"/>
              <a:t>basics.broadcasting.html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7DC70-6A91-0888-8FAA-4A37BEFA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60" y="3850651"/>
            <a:ext cx="4451626" cy="17610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F15DE1-7787-E7F2-7927-F6DFA42A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64" y="3247240"/>
            <a:ext cx="3426460" cy="25344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90335C-198A-7782-129D-E2338A0301B0}"/>
              </a:ext>
            </a:extLst>
          </p:cNvPr>
          <p:cNvSpPr txBox="1">
            <a:spLocks/>
          </p:cNvSpPr>
          <p:nvPr/>
        </p:nvSpPr>
        <p:spPr>
          <a:xfrm>
            <a:off x="1096060" y="1640513"/>
            <a:ext cx="10515600" cy="1606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= [1,2,3]</a:t>
            </a:r>
          </a:p>
          <a:p>
            <a:r>
              <a:rPr lang="en-US" dirty="0"/>
              <a:t>b = [2]</a:t>
            </a:r>
          </a:p>
          <a:p>
            <a:r>
              <a:rPr lang="en-US" dirty="0" err="1"/>
              <a:t>a+b</a:t>
            </a:r>
            <a:r>
              <a:rPr lang="en-US" dirty="0"/>
              <a:t> = [2,4,6]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2F3350E9-6AF2-7A18-41B7-EBF54BEF7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686" y="1169939"/>
            <a:ext cx="4855110" cy="160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68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8B58-D83E-5A6D-667B-D788B720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885"/>
          </a:xfrm>
        </p:spPr>
        <p:txBody>
          <a:bodyPr/>
          <a:lstStyle/>
          <a:p>
            <a:r>
              <a:rPr lang="en-US" dirty="0"/>
              <a:t>Interpolation and Extrapolation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16C889-9C44-FF25-4BAF-AD0A74F2F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Spatial or</a:t>
            </a:r>
          </a:p>
          <a:p>
            <a:pPr marL="0" indent="0">
              <a:buNone/>
            </a:pPr>
            <a:r>
              <a:rPr lang="en-US" sz="2000" dirty="0"/>
              <a:t>Temporal (knowing the GDP of 1980 and 2020, predicting that of 1990 or 2030)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F8897B-032E-2EA5-26DE-3F86597B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9" y="2443298"/>
            <a:ext cx="5912073" cy="3339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67260E-E86A-70FD-9E7E-8BBC7A9D5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16" y="2550874"/>
            <a:ext cx="5296767" cy="306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71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0574-2025-EE54-1263-7CF550A5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2052-0DAB-1504-DC48-0C5D1DCF5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 err="1"/>
              <a:t>Groupby</a:t>
            </a:r>
            <a:r>
              <a:rPr lang="en-US" dirty="0"/>
              <a:t> in Pandas</a:t>
            </a:r>
          </a:p>
          <a:p>
            <a:r>
              <a:rPr lang="en-US" dirty="0"/>
              <a:t>Split, apply, and combine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25D1A-D699-78AC-4840-F7684E79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53" y="2567319"/>
            <a:ext cx="8107887" cy="35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6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3D4E-9455-0404-0248-2FAB942D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967"/>
            <a:ext cx="10515600" cy="69786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IPCC (The Intergovernmental Panel on Climate Change )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0900F-AD8D-4D1A-CEF5-A403EE899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140" y="955892"/>
            <a:ext cx="10515600" cy="4201872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A United Nations body for assessing the science related to climate change.</a:t>
            </a:r>
          </a:p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Publish every 5-7 year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CF76B-EB3A-92AF-3B42-1B16CEA75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3" y="1753082"/>
            <a:ext cx="8549494" cy="45027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38A202-156E-4D3B-48A9-AD7B73FED5AD}"/>
              </a:ext>
            </a:extLst>
          </p:cNvPr>
          <p:cNvSpPr txBox="1">
            <a:spLocks/>
          </p:cNvSpPr>
          <p:nvPr/>
        </p:nvSpPr>
        <p:spPr>
          <a:xfrm>
            <a:off x="8645339" y="2407486"/>
            <a:ext cx="3190928" cy="2925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SSPs: </a:t>
            </a: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Shared Socioeconomic Pathways</a:t>
            </a:r>
            <a:b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</a:b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e.g.,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SSP2-4.5: </a:t>
            </a:r>
            <a:r>
              <a:rPr lang="en-US" sz="1400" b="0" i="0" u="none" strike="noStrike" dirty="0">
                <a:solidFill>
                  <a:srgbClr val="404040"/>
                </a:solidFill>
                <a:effectLst/>
                <a:latin typeface="+mj-lt"/>
              </a:rPr>
              <a:t>This is a “middle of the road” scenario.: CO2 emissions hover around current levels before starting to fall mid-century, but do not reach net-zero by 2100.</a:t>
            </a:r>
          </a:p>
          <a:p>
            <a:pPr marL="0" indent="0">
              <a:buNone/>
            </a:pPr>
            <a:endParaRPr lang="en-US" sz="1400" dirty="0">
              <a:solidFill>
                <a:srgbClr val="404040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+mj-lt"/>
              </a:rPr>
              <a:t>How the future is projected?</a:t>
            </a:r>
          </a:p>
          <a:p>
            <a:pPr marL="0" indent="0"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E1CFD3-8780-3B12-C8A6-DFFAF833EA4B}"/>
              </a:ext>
            </a:extLst>
          </p:cNvPr>
          <p:cNvSpPr txBox="1">
            <a:spLocks/>
          </p:cNvSpPr>
          <p:nvPr/>
        </p:nvSpPr>
        <p:spPr>
          <a:xfrm>
            <a:off x="9001073" y="2382202"/>
            <a:ext cx="2927168" cy="697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19F27C-E97E-4AA2-810E-131B3672404E}"/>
              </a:ext>
            </a:extLst>
          </p:cNvPr>
          <p:cNvSpPr txBox="1">
            <a:spLocks/>
          </p:cNvSpPr>
          <p:nvPr/>
        </p:nvSpPr>
        <p:spPr>
          <a:xfrm>
            <a:off x="739140" y="6182675"/>
            <a:ext cx="6906578" cy="299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p.18, </a:t>
            </a:r>
            <a:r>
              <a:rPr lang="en-US" sz="1400" dirty="0">
                <a:solidFill>
                  <a:srgbClr val="1C2B56"/>
                </a:solidFill>
                <a:effectLst/>
                <a:latin typeface="+mj-lt"/>
              </a:rPr>
              <a:t>Climate Change 2022 Impacts, Adaptation and Vulnerability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Summary for Policymakers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B3691A-8DA2-A778-FE6C-E2797748579D}"/>
              </a:ext>
            </a:extLst>
          </p:cNvPr>
          <p:cNvSpPr txBox="1">
            <a:spLocks/>
          </p:cNvSpPr>
          <p:nvPr/>
        </p:nvSpPr>
        <p:spPr>
          <a:xfrm>
            <a:off x="9067800" y="2529059"/>
            <a:ext cx="2860442" cy="697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32DEE-FAB7-EA55-9AC6-8D30ACBB0725}"/>
              </a:ext>
            </a:extLst>
          </p:cNvPr>
          <p:cNvSpPr/>
          <p:nvPr/>
        </p:nvSpPr>
        <p:spPr>
          <a:xfrm>
            <a:off x="2155371" y="2516671"/>
            <a:ext cx="2010215" cy="298946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01EDCB-50A4-39DF-3CF1-77D8E074CD4F}"/>
              </a:ext>
            </a:extLst>
          </p:cNvPr>
          <p:cNvSpPr/>
          <p:nvPr/>
        </p:nvSpPr>
        <p:spPr>
          <a:xfrm>
            <a:off x="4378182" y="1753082"/>
            <a:ext cx="4267156" cy="4429593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2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97C8F-1875-9FF4-E129-47BBF86F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4DDC-ECFB-0F05-CAB6-205AF72B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967"/>
            <a:ext cx="10515600" cy="69786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IPCC (The Intergovernmental Panel on Climate Change )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A8284-B38D-C88E-FB9B-AF6F4FAD7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140" y="955892"/>
            <a:ext cx="10515600" cy="4201872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A United Nations body for assessing the science related to climate change.</a:t>
            </a:r>
          </a:p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Publish every 5-7 year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3E44A-C018-607E-21A1-2C84B81E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33" y="1801104"/>
            <a:ext cx="7978140" cy="42018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13183D-6162-55A1-DA5D-77C85DE38C8E}"/>
              </a:ext>
            </a:extLst>
          </p:cNvPr>
          <p:cNvSpPr txBox="1">
            <a:spLocks/>
          </p:cNvSpPr>
          <p:nvPr/>
        </p:nvSpPr>
        <p:spPr>
          <a:xfrm>
            <a:off x="8645339" y="2407486"/>
            <a:ext cx="3190928" cy="2925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SSPs: </a:t>
            </a: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Shared Socioeconomic Pathways</a:t>
            </a:r>
            <a:b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</a:b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e.g.,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SSP2-4.5: </a:t>
            </a:r>
            <a:r>
              <a:rPr lang="en-US" sz="1400" b="0" i="0" u="none" strike="noStrike" dirty="0">
                <a:solidFill>
                  <a:srgbClr val="404040"/>
                </a:solidFill>
                <a:effectLst/>
                <a:latin typeface="+mj-lt"/>
              </a:rPr>
              <a:t>This is a “middle of the road” scenario.: CO2 emissions hover around current levels before starting to fall mid-century, but do not reach net-zero by 2100.</a:t>
            </a:r>
          </a:p>
          <a:p>
            <a:pPr marL="0" indent="0">
              <a:buNone/>
            </a:pPr>
            <a:endParaRPr lang="en-US" sz="1400" dirty="0">
              <a:solidFill>
                <a:srgbClr val="404040"/>
              </a:solidFill>
              <a:latin typeface="+mj-lt"/>
            </a:endParaRPr>
          </a:p>
          <a:p>
            <a:pPr marL="0" indent="0"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A16E9B-4748-2FD5-B6A4-2E6677EF59C1}"/>
              </a:ext>
            </a:extLst>
          </p:cNvPr>
          <p:cNvSpPr txBox="1">
            <a:spLocks/>
          </p:cNvSpPr>
          <p:nvPr/>
        </p:nvSpPr>
        <p:spPr>
          <a:xfrm>
            <a:off x="9001073" y="2382202"/>
            <a:ext cx="2927168" cy="697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7FB224-105A-11BF-5FDB-6DA036191798}"/>
              </a:ext>
            </a:extLst>
          </p:cNvPr>
          <p:cNvSpPr txBox="1">
            <a:spLocks/>
          </p:cNvSpPr>
          <p:nvPr/>
        </p:nvSpPr>
        <p:spPr>
          <a:xfrm>
            <a:off x="739140" y="5752509"/>
            <a:ext cx="6906578" cy="299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p.18, </a:t>
            </a:r>
            <a:r>
              <a:rPr lang="en-US" sz="1400" dirty="0">
                <a:solidFill>
                  <a:srgbClr val="1C2B56"/>
                </a:solidFill>
                <a:effectLst/>
                <a:latin typeface="+mj-lt"/>
              </a:rPr>
              <a:t>Climate Change 2022 Impacts, Adaptation and Vulnerability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Summary for Policymakers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C9D9B4-2B83-C489-A922-CE187C4EDD57}"/>
              </a:ext>
            </a:extLst>
          </p:cNvPr>
          <p:cNvSpPr txBox="1">
            <a:spLocks/>
          </p:cNvSpPr>
          <p:nvPr/>
        </p:nvSpPr>
        <p:spPr>
          <a:xfrm>
            <a:off x="9067800" y="2529059"/>
            <a:ext cx="2860442" cy="697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5EE07-8A17-12C7-285E-50B373190F23}"/>
              </a:ext>
            </a:extLst>
          </p:cNvPr>
          <p:cNvSpPr/>
          <p:nvPr/>
        </p:nvSpPr>
        <p:spPr>
          <a:xfrm>
            <a:off x="2386014" y="2382202"/>
            <a:ext cx="1834992" cy="297561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26892-39DD-14A4-FF52-61619950D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0" y="2685337"/>
            <a:ext cx="12039670" cy="950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F1365D-D2BA-57F9-B19D-91E5F12352F6}"/>
              </a:ext>
            </a:extLst>
          </p:cNvPr>
          <p:cNvSpPr/>
          <p:nvPr/>
        </p:nvSpPr>
        <p:spPr>
          <a:xfrm>
            <a:off x="19050" y="812262"/>
            <a:ext cx="12172950" cy="1884505"/>
          </a:xfrm>
          <a:prstGeom prst="rect">
            <a:avLst/>
          </a:prstGeom>
          <a:solidFill>
            <a:srgbClr val="3967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C0AAC9-DDBF-7175-4F2E-20CBF1F0E850}"/>
              </a:ext>
            </a:extLst>
          </p:cNvPr>
          <p:cNvSpPr/>
          <p:nvPr/>
        </p:nvSpPr>
        <p:spPr>
          <a:xfrm>
            <a:off x="9524" y="3631077"/>
            <a:ext cx="12182475" cy="3254914"/>
          </a:xfrm>
          <a:prstGeom prst="rect">
            <a:avLst/>
          </a:prstGeom>
          <a:solidFill>
            <a:srgbClr val="3967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F0A2B-F80F-D2CF-59F9-A0FD3E2DB777}"/>
              </a:ext>
            </a:extLst>
          </p:cNvPr>
          <p:cNvSpPr/>
          <p:nvPr/>
        </p:nvSpPr>
        <p:spPr>
          <a:xfrm>
            <a:off x="7109460" y="2696767"/>
            <a:ext cx="2514600" cy="263603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67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6A1DB-CA58-096F-27EE-5A1FCE027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6CC65A-0351-3004-E627-13BB9035AAB4}"/>
              </a:ext>
            </a:extLst>
          </p:cNvPr>
          <p:cNvSpPr/>
          <p:nvPr/>
        </p:nvSpPr>
        <p:spPr>
          <a:xfrm>
            <a:off x="4555212" y="2090626"/>
            <a:ext cx="3161922" cy="32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24084C-9CD3-95FE-40C0-51F23E96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5" y="2853065"/>
            <a:ext cx="3906584" cy="157429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4CF750-FF14-0ADC-A34D-C1836D82B061}"/>
              </a:ext>
            </a:extLst>
          </p:cNvPr>
          <p:cNvSpPr txBox="1">
            <a:spLocks/>
          </p:cNvSpPr>
          <p:nvPr/>
        </p:nvSpPr>
        <p:spPr>
          <a:xfrm>
            <a:off x="725162" y="2315355"/>
            <a:ext cx="4801008" cy="3092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Different modeling centers run different scenarios (ongoing: CMIP7):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DE62A03-AAFF-1A75-29AF-C24ADF7ECB58}"/>
              </a:ext>
            </a:extLst>
          </p:cNvPr>
          <p:cNvSpPr txBox="1">
            <a:spLocks/>
          </p:cNvSpPr>
          <p:nvPr/>
        </p:nvSpPr>
        <p:spPr>
          <a:xfrm>
            <a:off x="391355" y="342835"/>
            <a:ext cx="11019263" cy="688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</a:rPr>
              <a:t>World Climate Research </a:t>
            </a:r>
            <a:r>
              <a:rPr lang="en-US" sz="2400" b="1" dirty="0" err="1">
                <a:solidFill>
                  <a:srgbClr val="000000"/>
                </a:solidFill>
              </a:rPr>
              <a:t>Programme</a:t>
            </a:r>
            <a:r>
              <a:rPr lang="en-US" sz="2400" b="1" dirty="0">
                <a:solidFill>
                  <a:srgbClr val="000000"/>
                </a:solidFill>
              </a:rPr>
              <a:t> Coupled Model Intercomparison Project (CMIP)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F098CD-175B-A956-3291-60310D43E4A4}"/>
              </a:ext>
            </a:extLst>
          </p:cNvPr>
          <p:cNvSpPr txBox="1"/>
          <p:nvPr/>
        </p:nvSpPr>
        <p:spPr>
          <a:xfrm>
            <a:off x="1068888" y="4453126"/>
            <a:ext cx="2864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effectLst/>
                <a:latin typeface="+mj-lt"/>
              </a:rPr>
              <a:t>CO</a:t>
            </a:r>
            <a:r>
              <a:rPr lang="en-US" sz="1600" dirty="0">
                <a:solidFill>
                  <a:srgbClr val="FF0000"/>
                </a:solidFill>
                <a:effectLst/>
                <a:latin typeface="+mj-lt"/>
              </a:rPr>
              <a:t>2 </a:t>
            </a:r>
            <a:r>
              <a:rPr lang="en-US" sz="1800" dirty="0">
                <a:solidFill>
                  <a:srgbClr val="FF0000"/>
                </a:solidFill>
                <a:effectLst/>
                <a:latin typeface="+mj-lt"/>
              </a:rPr>
              <a:t>concentrations set to 4 times preindustrial 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BA48233-78AE-9CA0-9929-17D426CD091A}"/>
              </a:ext>
            </a:extLst>
          </p:cNvPr>
          <p:cNvSpPr/>
          <p:nvPr/>
        </p:nvSpPr>
        <p:spPr>
          <a:xfrm>
            <a:off x="612526" y="4248437"/>
            <a:ext cx="452176" cy="553389"/>
          </a:xfrm>
          <a:custGeom>
            <a:avLst/>
            <a:gdLst>
              <a:gd name="connsiteX0" fmla="*/ 381837 w 452176"/>
              <a:gd name="connsiteY0" fmla="*/ 0 h 553389"/>
              <a:gd name="connsiteX1" fmla="*/ 271305 w 452176"/>
              <a:gd name="connsiteY1" fmla="*/ 10048 h 553389"/>
              <a:gd name="connsiteX2" fmla="*/ 120580 w 452176"/>
              <a:gd name="connsiteY2" fmla="*/ 100483 h 553389"/>
              <a:gd name="connsiteX3" fmla="*/ 0 w 452176"/>
              <a:gd name="connsiteY3" fmla="*/ 351692 h 553389"/>
              <a:gd name="connsiteX4" fmla="*/ 120580 w 452176"/>
              <a:gd name="connsiteY4" fmla="*/ 522514 h 553389"/>
              <a:gd name="connsiteX5" fmla="*/ 452176 w 452176"/>
              <a:gd name="connsiteY5" fmla="*/ 552659 h 55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176" h="553389">
                <a:moveTo>
                  <a:pt x="381837" y="0"/>
                </a:moveTo>
                <a:lnTo>
                  <a:pt x="271305" y="10048"/>
                </a:lnTo>
                <a:cubicBezTo>
                  <a:pt x="227762" y="26795"/>
                  <a:pt x="165798" y="43542"/>
                  <a:pt x="120580" y="100483"/>
                </a:cubicBezTo>
                <a:cubicBezTo>
                  <a:pt x="75362" y="157424"/>
                  <a:pt x="0" y="281354"/>
                  <a:pt x="0" y="351692"/>
                </a:cubicBezTo>
                <a:cubicBezTo>
                  <a:pt x="0" y="422030"/>
                  <a:pt x="45217" y="489020"/>
                  <a:pt x="120580" y="522514"/>
                </a:cubicBezTo>
                <a:cubicBezTo>
                  <a:pt x="195943" y="556008"/>
                  <a:pt x="324059" y="554333"/>
                  <a:pt x="452176" y="55265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F4179C-550C-1F13-7A78-AF89369F83EB}"/>
              </a:ext>
            </a:extLst>
          </p:cNvPr>
          <p:cNvSpPr txBox="1">
            <a:spLocks/>
          </p:cNvSpPr>
          <p:nvPr/>
        </p:nvSpPr>
        <p:spPr>
          <a:xfrm>
            <a:off x="6299243" y="4980107"/>
            <a:ext cx="4783016" cy="965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Fig 12a of Miller et al (2020)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1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Change in ensemble and annual-average surface air temperature (K) between 1880–1899 and 2005–2014 from NASA GISS ModelE2.1-G NINT f2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CD6770-7A0B-7E96-FFEC-D3BEB5A64B41}"/>
              </a:ext>
            </a:extLst>
          </p:cNvPr>
          <p:cNvGrpSpPr/>
          <p:nvPr/>
        </p:nvGrpSpPr>
        <p:grpSpPr>
          <a:xfrm>
            <a:off x="352225" y="958878"/>
            <a:ext cx="7772400" cy="1033807"/>
            <a:chOff x="352225" y="958878"/>
            <a:chExt cx="7772400" cy="10338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82D9B4-C475-1643-5CE9-ACF2E28960FB}"/>
                </a:ext>
              </a:extLst>
            </p:cNvPr>
            <p:cNvSpPr/>
            <p:nvPr/>
          </p:nvSpPr>
          <p:spPr>
            <a:xfrm>
              <a:off x="857947" y="958878"/>
              <a:ext cx="6760957" cy="475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7EC245-57D2-03A5-87A4-08CDAD59947D}"/>
                </a:ext>
              </a:extLst>
            </p:cNvPr>
            <p:cNvGrpSpPr/>
            <p:nvPr/>
          </p:nvGrpSpPr>
          <p:grpSpPr>
            <a:xfrm>
              <a:off x="352225" y="1076094"/>
              <a:ext cx="7772400" cy="916591"/>
              <a:chOff x="352225" y="1076094"/>
              <a:chExt cx="7772400" cy="91659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FF4D561-8813-F00B-4250-92D539A37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225" y="1076094"/>
                <a:ext cx="7772400" cy="91659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AD6379B-7E12-78ED-DD96-58CE8BA7B138}"/>
                  </a:ext>
                </a:extLst>
              </p:cNvPr>
              <p:cNvSpPr/>
              <p:nvPr/>
            </p:nvSpPr>
            <p:spPr>
              <a:xfrm>
                <a:off x="4555212" y="1695013"/>
                <a:ext cx="3500652" cy="2458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421C38-5F93-D1A2-E9CC-CEDE5B6DB662}"/>
                </a:ext>
              </a:extLst>
            </p:cNvPr>
            <p:cNvCxnSpPr>
              <a:cxnSpLocks/>
            </p:cNvCxnSpPr>
            <p:nvPr/>
          </p:nvCxnSpPr>
          <p:spPr>
            <a:xfrm>
              <a:off x="2597586" y="1946258"/>
              <a:ext cx="195762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94B02D6-232E-130B-D969-F7EBCFB2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120" y="1993611"/>
            <a:ext cx="4461651" cy="281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9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AB1DC-EE58-4049-760B-700ED1CB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546"/>
            <a:ext cx="10515600" cy="1325563"/>
          </a:xfrm>
        </p:spPr>
        <p:txBody>
          <a:bodyPr/>
          <a:lstStyle/>
          <a:p>
            <a:r>
              <a:rPr lang="en-US" dirty="0"/>
              <a:t>Climate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7D9EE-457F-709B-DEB7-7FF820C3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763"/>
            <a:ext cx="10515600" cy="4351338"/>
          </a:xfrm>
        </p:spPr>
        <p:txBody>
          <a:bodyPr/>
          <a:lstStyle/>
          <a:p>
            <a:r>
              <a:rPr lang="en-US" dirty="0"/>
              <a:t>Sources/kinds of climate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69812-D329-9DE7-B812-3308678E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10" y="2294779"/>
            <a:ext cx="3837316" cy="2786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79C34C-A3D2-F683-6EFE-97C9BDD06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0" y="1717114"/>
            <a:ext cx="3628891" cy="4011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827B8E-B0DC-5E52-7541-9664D70BD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260" y="2394283"/>
            <a:ext cx="3628892" cy="2518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72F405-4C7E-898B-CA78-7506A5751976}"/>
              </a:ext>
            </a:extLst>
          </p:cNvPr>
          <p:cNvSpPr txBox="1"/>
          <p:nvPr/>
        </p:nvSpPr>
        <p:spPr>
          <a:xfrm>
            <a:off x="4580626" y="5536496"/>
            <a:ext cx="3499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p.18, IPCC </a:t>
            </a:r>
            <a:r>
              <a:rPr lang="en-US" sz="1200" dirty="0">
                <a:solidFill>
                  <a:srgbClr val="1C2B56"/>
                </a:solidFill>
                <a:effectLst/>
                <a:latin typeface="+mj-lt"/>
              </a:rPr>
              <a:t>Climate Change 2022 Impacts, Adaptation and Vulnerability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Summary for Policymakers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DA95E-8D15-3BF4-C82D-65784FE64296}"/>
              </a:ext>
            </a:extLst>
          </p:cNvPr>
          <p:cNvSpPr txBox="1"/>
          <p:nvPr/>
        </p:nvSpPr>
        <p:spPr>
          <a:xfrm>
            <a:off x="8237505" y="5006193"/>
            <a:ext cx="35505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u="none" strike="noStrike" dirty="0">
                <a:solidFill>
                  <a:srgbClr val="666666"/>
                </a:solidFill>
                <a:effectLst/>
                <a:latin typeface="+mj-lt"/>
              </a:rPr>
              <a:t>Smoke from western wildfires covered much of the United States on August 4, 2007. (NASA image by Holli Riebeek and MODIS Rapid Response).</a:t>
            </a:r>
            <a:endParaRPr 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7556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CA48-753C-4CA3-49F9-388E87A1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results from these many modeling centers?</a:t>
            </a:r>
          </a:p>
        </p:txBody>
      </p:sp>
      <p:pic>
        <p:nvPicPr>
          <p:cNvPr id="1028" name="Picture 4" descr="Figure 1. ">
            <a:extLst>
              <a:ext uri="{FF2B5EF4-FFF2-40B4-BE49-F238E27FC236}">
                <a16:creationId xmlns:a16="http://schemas.microsoft.com/office/drawing/2014/main" id="{495419C5-3C03-AD47-C413-62C77737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87" y="1796560"/>
            <a:ext cx="4815348" cy="30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B3D9F3-6BB8-3057-7357-9C98C12F8519}"/>
              </a:ext>
            </a:extLst>
          </p:cNvPr>
          <p:cNvSpPr txBox="1"/>
          <p:nvPr/>
        </p:nvSpPr>
        <p:spPr>
          <a:xfrm>
            <a:off x="297887" y="5060481"/>
            <a:ext cx="4919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Fig 1 of Watson-Parris (2021). The fractional uncertainty in CMIP6 projections of surface air temperature due to internal variability, model uncertainty and scenario uncertainty as a function of time into the future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2243F2-DA85-17C1-BFE6-782C35CFC7EB}"/>
              </a:ext>
            </a:extLst>
          </p:cNvPr>
          <p:cNvSpPr txBox="1">
            <a:spLocks/>
          </p:cNvSpPr>
          <p:nvPr/>
        </p:nvSpPr>
        <p:spPr>
          <a:xfrm>
            <a:off x="5529959" y="1726082"/>
            <a:ext cx="5875266" cy="3692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models have a lot in common, and also different from each other.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Uncertainty in: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Model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Scenario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Variance (initial conditions)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Key difference between weather and climate: timespan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C9A24-55E3-6E42-A083-C267F8A0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031" y="4558405"/>
            <a:ext cx="6364154" cy="930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459145-68E5-D8B6-17C5-A0CD5C1200B7}"/>
              </a:ext>
            </a:extLst>
          </p:cNvPr>
          <p:cNvSpPr txBox="1"/>
          <p:nvPr/>
        </p:nvSpPr>
        <p:spPr>
          <a:xfrm>
            <a:off x="5486031" y="5662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Why we need that many models?</a:t>
            </a:r>
          </a:p>
        </p:txBody>
      </p:sp>
    </p:spTree>
    <p:extLst>
      <p:ext uri="{BB962C8B-B14F-4D97-AF65-F5344CB8AC3E}">
        <p14:creationId xmlns:p14="http://schemas.microsoft.com/office/powerpoint/2010/main" val="2880860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2C7C-F5F3-7B1E-9778-43D102F5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90"/>
            <a:ext cx="10515600" cy="1042506"/>
          </a:xfrm>
        </p:spPr>
        <p:txBody>
          <a:bodyPr/>
          <a:lstStyle/>
          <a:p>
            <a:r>
              <a:rPr lang="en-US" dirty="0"/>
              <a:t>A brief look of climate models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26EEF-1040-821C-4A42-0FEC855041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8" y="1332307"/>
            <a:ext cx="3872697" cy="36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tails are in the caption following the image">
            <a:extLst>
              <a:ext uri="{FF2B5EF4-FFF2-40B4-BE49-F238E27FC236}">
                <a16:creationId xmlns:a16="http://schemas.microsoft.com/office/drawing/2014/main" id="{3CC32F5D-8CD9-CDA5-C1C7-033D09F9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53" y="2980214"/>
            <a:ext cx="5964847" cy="256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A6EC6D-16B6-D1F0-9C35-1F8AC38601A7}"/>
              </a:ext>
            </a:extLst>
          </p:cNvPr>
          <p:cNvSpPr txBox="1"/>
          <p:nvPr/>
        </p:nvSpPr>
        <p:spPr>
          <a:xfrm>
            <a:off x="5388953" y="1214825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  <a:latin typeface="+mj-lt"/>
              </a:rPr>
              <a:t>Community Earth System Model 2 (CESM2)</a:t>
            </a:r>
          </a:p>
          <a:p>
            <a:pPr algn="l"/>
            <a:r>
              <a:rPr lang="en-US" b="1" dirty="0">
                <a:solidFill>
                  <a:srgbClr val="000000"/>
                </a:solidFill>
                <a:latin typeface="+mj-lt"/>
              </a:rPr>
              <a:t>	1.6 million lines of code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algn="l"/>
            <a:r>
              <a:rPr lang="en-US" b="1" dirty="0">
                <a:solidFill>
                  <a:srgbClr val="000000"/>
                </a:solidFill>
                <a:latin typeface="+mj-lt"/>
              </a:rPr>
              <a:t>NASA GISS ModelE3</a:t>
            </a:r>
            <a:endParaRPr lang="en-US" b="1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316456-E658-A73B-3E17-615A0CCA3F3E}"/>
              </a:ext>
            </a:extLst>
          </p:cNvPr>
          <p:cNvSpPr txBox="1"/>
          <p:nvPr/>
        </p:nvSpPr>
        <p:spPr>
          <a:xfrm>
            <a:off x="5370375" y="5622190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+mj-lt"/>
              </a:rPr>
              <a:t>Fig. 1 of </a:t>
            </a:r>
            <a:r>
              <a:rPr lang="en-US" sz="14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Danabasoglu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+mj-lt"/>
              </a:rPr>
              <a:t> et al (2020)</a:t>
            </a:r>
            <a:endParaRPr lang="en-US" sz="14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AD35D0-F6B0-BF5B-326B-7698F88D1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744" y="1145801"/>
            <a:ext cx="1287946" cy="1334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14603B-474B-EF57-4273-732304681AA6}"/>
              </a:ext>
            </a:extLst>
          </p:cNvPr>
          <p:cNvSpPr txBox="1"/>
          <p:nvPr/>
        </p:nvSpPr>
        <p:spPr>
          <a:xfrm>
            <a:off x="838200" y="5294860"/>
            <a:ext cx="3975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https://celebrating200years.noaa.gov/breakthroughs/</a:t>
            </a:r>
            <a:r>
              <a:rPr lang="en-US" sz="1200" dirty="0" err="1"/>
              <a:t>climate_model</a:t>
            </a:r>
            <a:r>
              <a:rPr lang="en-US" sz="1200" dirty="0"/>
              <a:t>/</a:t>
            </a:r>
            <a:r>
              <a:rPr lang="en-US" sz="1200" dirty="0" err="1"/>
              <a:t>welcome.html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305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7B00-F691-D43C-4DEF-C08B57D5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FEF2-526F-F518-0190-2F33BAF34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5062268" cy="4727725"/>
          </a:xfrm>
        </p:spPr>
        <p:txBody>
          <a:bodyPr/>
          <a:lstStyle/>
          <a:p>
            <a:r>
              <a:rPr lang="en-US" dirty="0"/>
              <a:t>How they are organized?</a:t>
            </a:r>
          </a:p>
          <a:p>
            <a:pPr lvl="1"/>
            <a:r>
              <a:rPr lang="en-US" dirty="0"/>
              <a:t>Simplest form: tabulated data in excel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1BE2E-70E3-C970-5F69-C1D1BB72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5353"/>
            <a:ext cx="3837316" cy="27862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74BE6F-F50F-BBAA-611E-D642F490E75D}"/>
              </a:ext>
            </a:extLst>
          </p:cNvPr>
          <p:cNvSpPr txBox="1">
            <a:spLocks/>
          </p:cNvSpPr>
          <p:nvPr/>
        </p:nvSpPr>
        <p:spPr>
          <a:xfrm>
            <a:off x="6360261" y="1523408"/>
            <a:ext cx="5062268" cy="4103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about observational dataset and CMIP dataset (simulations)?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Vectors vs grided </a:t>
            </a:r>
            <a:r>
              <a:rPr lang="en-US" dirty="0" err="1"/>
              <a:t>rasters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CMIP?</a:t>
            </a:r>
          </a:p>
        </p:txBody>
      </p:sp>
    </p:spTree>
    <p:extLst>
      <p:ext uri="{BB962C8B-B14F-4D97-AF65-F5344CB8AC3E}">
        <p14:creationId xmlns:p14="http://schemas.microsoft.com/office/powerpoint/2010/main" val="310335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A677-C80D-A710-93FF-AFC3AC46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74"/>
            <a:ext cx="10515600" cy="1325563"/>
          </a:xfrm>
        </p:spPr>
        <p:txBody>
          <a:bodyPr/>
          <a:lstStyle/>
          <a:p>
            <a:r>
              <a:rPr lang="en-US" dirty="0"/>
              <a:t>Going back to Climate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12DAC-6C1B-8E97-8AFB-1412BC1E7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302"/>
            <a:ext cx="10515600" cy="5577141"/>
          </a:xfrm>
        </p:spPr>
        <p:txBody>
          <a:bodyPr>
            <a:normAutofit/>
          </a:bodyPr>
          <a:lstStyle/>
          <a:p>
            <a:r>
              <a:rPr lang="en-US" dirty="0"/>
              <a:t>How observational and simulation datasets are organized?</a:t>
            </a:r>
          </a:p>
          <a:p>
            <a:pPr lvl="1"/>
            <a:r>
              <a:rPr lang="en-US" dirty="0"/>
              <a:t>Pretty complicated: temperature, humidity, and many other variables at different times, locations, and etc. </a:t>
            </a:r>
          </a:p>
          <a:p>
            <a:pPr lvl="1"/>
            <a:r>
              <a:rPr lang="en-US" dirty="0"/>
              <a:t>A simple example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Hence, </a:t>
            </a:r>
            <a:r>
              <a:rPr lang="en-US" dirty="0" err="1"/>
              <a:t>xarray</a:t>
            </a:r>
            <a:r>
              <a:rPr lang="en-US" dirty="0"/>
              <a:t> (more on it later)!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85716-CB2B-9482-9502-3E559DFA7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169" y="2640516"/>
            <a:ext cx="6085662" cy="31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6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1F6B-02F3-B605-7F8B-A0403D7A0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LEAP-</a:t>
            </a:r>
            <a:r>
              <a:rPr lang="en-US" dirty="0" err="1"/>
              <a:t>Pangeo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71122E-DF0C-AC26-F871-7EC693F6A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1290" y="114959"/>
            <a:ext cx="6280030" cy="243759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F62CFE-2E76-0490-CB08-EDADA2E4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3" y="2451040"/>
            <a:ext cx="6780363" cy="37088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624325-92B0-F202-5930-0707884B4A8A}"/>
              </a:ext>
            </a:extLst>
          </p:cNvPr>
          <p:cNvSpPr txBox="1"/>
          <p:nvPr/>
        </p:nvSpPr>
        <p:spPr>
          <a:xfrm>
            <a:off x="7414403" y="2802718"/>
            <a:ext cx="34117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https://leap-</a:t>
            </a:r>
            <a:r>
              <a:rPr lang="en-US" sz="1000" dirty="0" err="1"/>
              <a:t>stc.github.io</a:t>
            </a:r>
            <a:r>
              <a:rPr lang="en-US" sz="1000" dirty="0"/>
              <a:t>/explanation/</a:t>
            </a:r>
            <a:r>
              <a:rPr lang="en-US" sz="1000" dirty="0" err="1"/>
              <a:t>architecture.html</a:t>
            </a:r>
            <a:endParaRPr 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087A7-8CEC-2769-0B10-7FD0D8FF2B8D}"/>
              </a:ext>
            </a:extLst>
          </p:cNvPr>
          <p:cNvSpPr txBox="1"/>
          <p:nvPr/>
        </p:nvSpPr>
        <p:spPr>
          <a:xfrm>
            <a:off x="7414403" y="4752510"/>
            <a:ext cx="4371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more on LEAP </a:t>
            </a:r>
            <a:r>
              <a:rPr lang="en-US" dirty="0" err="1"/>
              <a:t>Pangeo</a:t>
            </a:r>
            <a:r>
              <a:rPr lang="en-US" dirty="0"/>
              <a:t>: https://leap-</a:t>
            </a:r>
            <a:r>
              <a:rPr lang="en-US" dirty="0" err="1"/>
              <a:t>stc.github.io</a:t>
            </a:r>
            <a:r>
              <a:rPr lang="en-US" dirty="0"/>
              <a:t>/tutorials/</a:t>
            </a:r>
            <a:r>
              <a:rPr lang="en-US" dirty="0" err="1"/>
              <a:t>getting_started.html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0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5199-046A-9DE8-D2EA-3E683C55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522"/>
            <a:ext cx="10515600" cy="849703"/>
          </a:xfrm>
        </p:spPr>
        <p:txBody>
          <a:bodyPr>
            <a:normAutofit/>
          </a:bodyPr>
          <a:lstStyle/>
          <a:p>
            <a:r>
              <a:rPr lang="en-US" sz="3200" dirty="0"/>
              <a:t>Before more on </a:t>
            </a:r>
            <a:r>
              <a:rPr lang="en-US" sz="3200" dirty="0" err="1"/>
              <a:t>xarray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D5BEE-AE75-4D83-46CF-7DB84E55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1738"/>
            <a:ext cx="10515600" cy="4351338"/>
          </a:xfrm>
        </p:spPr>
        <p:txBody>
          <a:bodyPr/>
          <a:lstStyle/>
          <a:p>
            <a:r>
              <a:rPr lang="en-US" dirty="0"/>
              <a:t>How much we are familiar with </a:t>
            </a:r>
            <a:r>
              <a:rPr lang="en-US" dirty="0" err="1"/>
              <a:t>numpy</a:t>
            </a:r>
            <a:r>
              <a:rPr lang="en-US" dirty="0"/>
              <a:t> and pandas?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C2241E-8668-213C-F6AF-960533D91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21" y="1601331"/>
            <a:ext cx="3154512" cy="127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90B1F8A-D568-BD1C-5F0B-748C9432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52" y="1720300"/>
            <a:ext cx="2697192" cy="121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C9F624-EE8E-70A2-264F-AB0ED1D3C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07" y="3756632"/>
            <a:ext cx="3896683" cy="19164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C5712D-69E9-08F8-0D75-5BE52683F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240" y="3605796"/>
            <a:ext cx="6238334" cy="22180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80208-EA6C-388F-5F4C-72185B95D899}"/>
              </a:ext>
            </a:extLst>
          </p:cNvPr>
          <p:cNvSpPr txBox="1"/>
          <p:nvPr/>
        </p:nvSpPr>
        <p:spPr>
          <a:xfrm>
            <a:off x="5640240" y="2873651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dirty="0">
                <a:effectLst/>
                <a:latin typeface="Google Sans"/>
              </a:rPr>
              <a:t>It's derived from the econometrics term "panel data," which refers to datasets that include observations over multiple time periods for the same individuals.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BE331-59E7-4C0B-90D8-FE9FA90E1154}"/>
              </a:ext>
            </a:extLst>
          </p:cNvPr>
          <p:cNvSpPr/>
          <p:nvPr/>
        </p:nvSpPr>
        <p:spPr>
          <a:xfrm>
            <a:off x="5727940" y="3605796"/>
            <a:ext cx="938781" cy="2218074"/>
          </a:xfrm>
          <a:prstGeom prst="rect">
            <a:avLst/>
          </a:prstGeom>
          <a:solidFill>
            <a:srgbClr val="42C463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D18D0-D9DF-2B9F-01FB-99E28F7182BE}"/>
              </a:ext>
            </a:extLst>
          </p:cNvPr>
          <p:cNvSpPr/>
          <p:nvPr/>
        </p:nvSpPr>
        <p:spPr>
          <a:xfrm>
            <a:off x="6666721" y="3605795"/>
            <a:ext cx="5142841" cy="414114"/>
          </a:xfrm>
          <a:prstGeom prst="rect">
            <a:avLst/>
          </a:prstGeom>
          <a:solidFill>
            <a:srgbClr val="42C463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97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84F8-0E6B-2D6A-F198-48B9390C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begin with pandas!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180073-6F96-CA00-02A1-2F3BD9A2B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45" y="1598090"/>
            <a:ext cx="8682003" cy="4802187"/>
          </a:xfrm>
        </p:spPr>
      </p:pic>
    </p:spTree>
    <p:extLst>
      <p:ext uri="{BB962C8B-B14F-4D97-AF65-F5344CB8AC3E}">
        <p14:creationId xmlns:p14="http://schemas.microsoft.com/office/powerpoint/2010/main" val="25406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FF54-B13F-3593-C4AA-F53E33FE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indexing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0748C-E912-6924-048E-847FE6C56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21" y="1690688"/>
            <a:ext cx="5967714" cy="24664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72B49-7568-F111-C14F-037D0E53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65" y="4575371"/>
            <a:ext cx="6023626" cy="2103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F3EC8-0B77-C10B-4893-55624763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49" y="2609321"/>
            <a:ext cx="4946811" cy="26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84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4747</TotalTime>
  <Words>884</Words>
  <Application>Microsoft Macintosh PowerPoint</Application>
  <PresentationFormat>Widescreen</PresentationFormat>
  <Paragraphs>114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Google Sans</vt:lpstr>
      <vt:lpstr>Arial</vt:lpstr>
      <vt:lpstr>Calibri</vt:lpstr>
      <vt:lpstr>Calibri Light</vt:lpstr>
      <vt:lpstr>Wingdings</vt:lpstr>
      <vt:lpstr>Office Theme</vt:lpstr>
      <vt:lpstr>LEAP 2025 Bootcamp Day 1 </vt:lpstr>
      <vt:lpstr>Agenda</vt:lpstr>
      <vt:lpstr>Climate data</vt:lpstr>
      <vt:lpstr>Climate data</vt:lpstr>
      <vt:lpstr>Going back to Climate data</vt:lpstr>
      <vt:lpstr>LEAP-Pangeo</vt:lpstr>
      <vt:lpstr>Before more on xarray</vt:lpstr>
      <vt:lpstr>Let’s begin with pandas! </vt:lpstr>
      <vt:lpstr>Multilevel indexing</vt:lpstr>
      <vt:lpstr>Multilevel indexing</vt:lpstr>
      <vt:lpstr>Groupby</vt:lpstr>
      <vt:lpstr>Groupby</vt:lpstr>
      <vt:lpstr>xarray is similar to Pandas but for multi-dimensional data</vt:lpstr>
      <vt:lpstr>Xarray data structure</vt:lpstr>
      <vt:lpstr>DataArray</vt:lpstr>
      <vt:lpstr>DataArray  DataArray with new dimension? DataArray  DataSet?</vt:lpstr>
      <vt:lpstr>Let’s create two more DataArrays</vt:lpstr>
      <vt:lpstr>PowerPoint Presentation</vt:lpstr>
      <vt:lpstr>PowerPoint Presentation</vt:lpstr>
      <vt:lpstr>Access the “pure” data from DataArray and DataSet</vt:lpstr>
      <vt:lpstr>PowerPoint Presentation</vt:lpstr>
      <vt:lpstr>PowerPoint Presentation</vt:lpstr>
      <vt:lpstr>PowerPoint Presentation</vt:lpstr>
      <vt:lpstr>Broadcasting</vt:lpstr>
      <vt:lpstr>Interpolation and Extrapolation</vt:lpstr>
      <vt:lpstr>Groupby</vt:lpstr>
      <vt:lpstr>IPCC (The Intergovernmental Panel on Climate Change ) Report</vt:lpstr>
      <vt:lpstr>IPCC (The Intergovernmental Panel on Climate Change ) Report</vt:lpstr>
      <vt:lpstr>PowerPoint Presentation</vt:lpstr>
      <vt:lpstr>Why do we need results from these many modeling centers?</vt:lpstr>
      <vt:lpstr>A brief look of climate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Qingyuan Yang</dc:creator>
  <cp:lastModifiedBy>Qingyuan Yang</cp:lastModifiedBy>
  <cp:revision>20</cp:revision>
  <dcterms:created xsi:type="dcterms:W3CDTF">2025-01-02T21:22:49Z</dcterms:created>
  <dcterms:modified xsi:type="dcterms:W3CDTF">2025-01-12T23:10:27Z</dcterms:modified>
</cp:coreProperties>
</file>